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7"/>
  </p:notesMasterIdLst>
  <p:sldIdLst>
    <p:sldId id="262" r:id="rId2"/>
    <p:sldId id="257" r:id="rId3"/>
    <p:sldId id="258" r:id="rId4"/>
    <p:sldId id="260" r:id="rId5"/>
    <p:sldId id="261" r:id="rId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o Horrigan" initials="" lastIdx="3" clrIdx="0"/>
  <p:cmAuthor id="1" name="Aaron O'Donnell" initials="AO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450"/>
    <a:srgbClr val="68A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3B5DF3-1284-4BAE-8D41-5FFC50138676}" v="1" dt="2023-09-06T13:10:52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/>
    <p:restoredTop sz="90768" autoAdjust="0"/>
  </p:normalViewPr>
  <p:slideViewPr>
    <p:cSldViewPr snapToGrid="0" snapToObjects="1">
      <p:cViewPr varScale="1">
        <p:scale>
          <a:sx n="154" d="100"/>
          <a:sy n="154" d="100"/>
        </p:scale>
        <p:origin x="76" y="3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/>
            </a:lvl1pPr>
            <a:lvl2pPr marL="0" marR="0" indent="0" algn="l" rtl="0">
              <a:spcBef>
                <a:spcPts val="0"/>
              </a:spcBef>
              <a:defRPr sz="11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1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1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1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1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1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1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1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6880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542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297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1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47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24173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9567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7968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/>
              <a:t>Body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8711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A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368"/>
            <a:ext cx="9143998" cy="4909333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491" y="-11368"/>
            <a:ext cx="9151489" cy="2194180"/>
          </a:xfrm>
          <a:prstGeom prst="rect">
            <a:avLst/>
          </a:prstGeom>
          <a:solidFill>
            <a:srgbClr val="5DA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2" name="Subtitle 4"/>
          <p:cNvSpPr txBox="1">
            <a:spLocks noGrp="1"/>
          </p:cNvSpPr>
          <p:nvPr>
            <p:ph type="title" idx="4294967295"/>
          </p:nvPr>
        </p:nvSpPr>
        <p:spPr>
          <a:xfrm>
            <a:off x="893963" y="481519"/>
            <a:ext cx="8110544" cy="14324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Lesson 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Seafood: Wild and Farmed</a:t>
            </a:r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7862" y="284895"/>
            <a:ext cx="1856138" cy="75650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dspan logo">
            <a:extLst>
              <a:ext uri="{FF2B5EF4-FFF2-40B4-BE49-F238E27FC236}">
                <a16:creationId xmlns:a16="http://schemas.microsoft.com/office/drawing/2014/main" id="{F7981BA6-1982-FD48-87AE-EA1036AD92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862" y="205948"/>
            <a:ext cx="1787637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9892" y="4917015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>
                <a:solidFill>
                  <a:schemeClr val="bg1"/>
                </a:solidFill>
                <a:latin typeface="Calibri"/>
                <a:cs typeface="Calibri"/>
              </a:rPr>
              <a:t>© 2020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Johns Hopkins University</a:t>
            </a:r>
          </a:p>
        </p:txBody>
      </p:sp>
    </p:spTree>
    <p:extLst>
      <p:ext uri="{BB962C8B-B14F-4D97-AF65-F5344CB8AC3E}">
        <p14:creationId xmlns:p14="http://schemas.microsoft.com/office/powerpoint/2010/main" val="141345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industrial fishing net full of fish. A fisherman watches. 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363" y="-56137"/>
            <a:ext cx="9158364" cy="5199637"/>
          </a:xfrm>
          <a:prstGeom prst="rect">
            <a:avLst/>
          </a:prstGeom>
        </p:spPr>
      </p:pic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498" y="335372"/>
            <a:ext cx="3762502" cy="378507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77163" y="205978"/>
            <a:ext cx="3592945" cy="857400"/>
          </a:xfrm>
        </p:spPr>
        <p:txBody>
          <a:bodyPr/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Seafood Production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7163" y="985474"/>
            <a:ext cx="3371273" cy="3872853"/>
          </a:xfrm>
        </p:spPr>
        <p:txBody>
          <a:bodyPr/>
          <a:lstStyle/>
          <a:p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About 400 tons of mackerel caught in a purse seine (a type of net)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</a:t>
            </a: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Chile.</a:t>
            </a:r>
          </a:p>
          <a:p>
            <a:pPr lvl="0"/>
            <a:endParaRPr lang="en-US"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lvl="0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Most global seafood harvests use gigantic nets that are pulled through the water or along the sea floor.</a:t>
            </a:r>
          </a:p>
          <a:p>
            <a:pPr lvl="0"/>
            <a:endParaRPr lang="en-US"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lvl="0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Shape 125"/>
          <p:cNvSpPr txBox="1"/>
          <p:nvPr/>
        </p:nvSpPr>
        <p:spPr>
          <a:xfrm>
            <a:off x="5477163" y="3637722"/>
            <a:ext cx="3519055" cy="4827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en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Photo credit: C. Ortiz Rojas, 1997. NOAA P</a:t>
            </a:r>
            <a:r>
              <a:rPr lang="en-US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oto Library.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n separating shrimp from bycatch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90" y="-1"/>
            <a:ext cx="9148090" cy="5143501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498" y="335372"/>
            <a:ext cx="3762502" cy="415214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477163" y="595244"/>
            <a:ext cx="3592945" cy="857400"/>
          </a:xfrm>
        </p:spPr>
        <p:txBody>
          <a:bodyPr/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Seafood Production-Bycatch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5477163" y="1269357"/>
            <a:ext cx="3371273" cy="3588970"/>
          </a:xfrm>
        </p:spPr>
        <p:txBody>
          <a:bodyPr/>
          <a:lstStyle/>
          <a:p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Separating shrimp from bycatch (non-target species caught unintentionally). </a:t>
            </a:r>
            <a:endParaRPr lang="en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n-US"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lvl="0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In the shrimp harvesting industry, only 5 percent of what some trawlers catch is actually shrimp, and the rest is bycatch. </a:t>
            </a:r>
          </a:p>
          <a:p>
            <a:pPr lvl="0"/>
            <a:endParaRPr lang="en-US"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lvl="0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Shape 125"/>
          <p:cNvSpPr txBox="1"/>
          <p:nvPr/>
        </p:nvSpPr>
        <p:spPr>
          <a:xfrm>
            <a:off x="5477163" y="3581590"/>
            <a:ext cx="3519055" cy="8137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en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Davies RWD, Cripps SJ, et al. Defining and estimating global marine fisheries bycatch. </a:t>
            </a:r>
            <a:r>
              <a:rPr lang="en-US" sz="800" i="1" dirty="0">
                <a:solidFill>
                  <a:srgbClr val="FFFFFF"/>
                </a:solidFill>
                <a:latin typeface="Calibri"/>
                <a:cs typeface="Calibri"/>
              </a:rPr>
              <a:t>Mar. Policy</a:t>
            </a:r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 2009;33(4):661-672.</a:t>
            </a:r>
          </a:p>
          <a:p>
            <a:endParaRPr lang="en" sz="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Photo credit: National Oceanic &amp; Atmospheric Adminstration, 1969. </a:t>
            </a:r>
            <a:br>
              <a:rPr lang="en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NOAA Photo Library.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ng shot of a sea with an oyster farm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56962" cy="5143501"/>
          </a:xfrm>
          <a:prstGeom prst="rect">
            <a:avLst/>
          </a:prstGeom>
        </p:spPr>
      </p:pic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498" y="335374"/>
            <a:ext cx="3775464" cy="295944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511950" y="516760"/>
            <a:ext cx="3592945" cy="1360936"/>
          </a:xfrm>
        </p:spPr>
        <p:txBody>
          <a:bodyPr/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Seafood Production-</a:t>
            </a:r>
            <a:br>
              <a:rPr lang="en-US" sz="32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</a:br>
            <a:r>
              <a:rPr lang="en-US" sz="32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Oyster Farm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idx="1"/>
          </p:nvPr>
        </p:nvSpPr>
        <p:spPr>
          <a:xfrm>
            <a:off x="5477163" y="1808340"/>
            <a:ext cx="3371273" cy="1526817"/>
          </a:xfrm>
        </p:spPr>
        <p:txBody>
          <a:bodyPr/>
          <a:lstStyle/>
          <a:p>
            <a:pPr lvl="0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On this Australian farm, oysters are raised in submerged bags attached to poles.</a:t>
            </a:r>
          </a:p>
        </p:txBody>
      </p:sp>
      <p:sp>
        <p:nvSpPr>
          <p:cNvPr id="17" name="Shape 125"/>
          <p:cNvSpPr txBox="1"/>
          <p:nvPr/>
        </p:nvSpPr>
        <p:spPr>
          <a:xfrm>
            <a:off x="5477163" y="2614179"/>
            <a:ext cx="3581099" cy="578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Photo credit: Saoysters, 2009. Wikimedia Commons. Creative Commons </a:t>
            </a:r>
            <a:br>
              <a:rPr lang="en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 BY 3.0. </a:t>
            </a:r>
            <a:r>
              <a:rPr lang="en-US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https://creativecommons.org/licenses/by/3.0/deed.en</a:t>
            </a:r>
            <a:endParaRPr lang="en" sz="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artoon of a fish food chain showing where mercury comes from and how mercury much gets into fish of varying sizes.&#10;&#10;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498" y="335373"/>
            <a:ext cx="3762502" cy="259508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477163" y="205978"/>
            <a:ext cx="3592945" cy="857400"/>
          </a:xfrm>
        </p:spPr>
        <p:txBody>
          <a:bodyPr/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Seafood Safety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idx="1"/>
          </p:nvPr>
        </p:nvSpPr>
        <p:spPr>
          <a:xfrm>
            <a:off x="5477164" y="985474"/>
            <a:ext cx="3103166" cy="1526817"/>
          </a:xfrm>
        </p:spPr>
        <p:txBody>
          <a:bodyPr/>
          <a:lstStyle/>
          <a:p>
            <a:pPr lvl="0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These guidelines are designed to protect children and pregnant women. </a:t>
            </a:r>
          </a:p>
        </p:txBody>
      </p:sp>
      <p:sp>
        <p:nvSpPr>
          <p:cNvPr id="13" name="Shape 125"/>
          <p:cNvSpPr txBox="1"/>
          <p:nvPr/>
        </p:nvSpPr>
        <p:spPr>
          <a:xfrm>
            <a:off x="5477163" y="2094127"/>
            <a:ext cx="3581099" cy="8363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en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U.S. Environmental Protection A</a:t>
            </a:r>
            <a:r>
              <a:rPr lang="en-US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ency.</a:t>
            </a:r>
          </a:p>
          <a:p>
            <a:endParaRPr lang="en" sz="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Image credit: Bretwood Higman, 2009. Creative Commons CC BY 3.0. </a:t>
            </a:r>
            <a:r>
              <a:rPr lang="en-US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https://creativecommons.org/licenses/by/3.0/deed.en</a:t>
            </a:r>
            <a:endParaRPr lang="en" sz="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resentation slide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4932</TotalTime>
  <Words>253</Words>
  <Application>Microsoft Office PowerPoint</Application>
  <PresentationFormat>On-screen Show (16:9)</PresentationFormat>
  <Paragraphs>24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presentation slides</vt:lpstr>
      <vt:lpstr>Lesson 3  Seafood: Wild and Farmed</vt:lpstr>
      <vt:lpstr>Seafood Production</vt:lpstr>
      <vt:lpstr>Seafood Production-Bycatch</vt:lpstr>
      <vt:lpstr>Seafood Production- Oyster Farm</vt:lpstr>
      <vt:lpstr>Seafood Safety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Foodspan-Lesson 3: Seafood: Wild and Farmed</dc:title>
  <dc:subject/>
  <dc:creator>Kim, Brent F.</dc:creator>
  <cp:keywords/>
  <dc:description/>
  <cp:lastModifiedBy>Michael Milli</cp:lastModifiedBy>
  <cp:revision>52</cp:revision>
  <dcterms:modified xsi:type="dcterms:W3CDTF">2023-09-06T13:10:55Z</dcterms:modified>
  <cp:category/>
</cp:coreProperties>
</file>